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70" r:id="rId6"/>
    <p:sldId id="260" r:id="rId7"/>
    <p:sldId id="261" r:id="rId8"/>
    <p:sldId id="271" r:id="rId9"/>
    <p:sldId id="262" r:id="rId10"/>
    <p:sldId id="263" r:id="rId11"/>
    <p:sldId id="272" r:id="rId12"/>
    <p:sldId id="273" r:id="rId13"/>
    <p:sldId id="287" r:id="rId14"/>
    <p:sldId id="264" r:id="rId15"/>
    <p:sldId id="265" r:id="rId16"/>
    <p:sldId id="275" r:id="rId17"/>
    <p:sldId id="276" r:id="rId18"/>
    <p:sldId id="266" r:id="rId19"/>
    <p:sldId id="267" r:id="rId20"/>
    <p:sldId id="277" r:id="rId21"/>
    <p:sldId id="278" r:id="rId22"/>
    <p:sldId id="279" r:id="rId23"/>
    <p:sldId id="268" r:id="rId24"/>
    <p:sldId id="280" r:id="rId25"/>
    <p:sldId id="281" r:id="rId26"/>
    <p:sldId id="269" r:id="rId27"/>
    <p:sldId id="282" r:id="rId28"/>
    <p:sldId id="283" r:id="rId29"/>
    <p:sldId id="284" r:id="rId30"/>
    <p:sldId id="286" r:id="rId31"/>
    <p:sldId id="285" r:id="rId3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3"/>
    <p:restoredTop sz="96370"/>
  </p:normalViewPr>
  <p:slideViewPr>
    <p:cSldViewPr snapToGrid="0" snapToObjects="1">
      <p:cViewPr varScale="1">
        <p:scale>
          <a:sx n="154" d="100"/>
          <a:sy n="154" d="100"/>
        </p:scale>
        <p:origin x="8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42C1B-A3B1-304C-8251-696DBFEAACAB}" type="datetimeFigureOut">
              <a:rPr kumimoji="1" lang="ja-JP" altLang="en-US" smtClean="0"/>
              <a:t>2020/11/19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34342F-24FF-6B4D-98FF-F1B14BCB8D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1467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sz="1200" dirty="0"/>
              <a:t>(</a:t>
            </a:r>
            <a:r>
              <a:rPr lang="ja-JP" altLang="en-US" sz="1200"/>
              <a:t>ざっくりプライバシー</a:t>
            </a:r>
            <a:r>
              <a:rPr lang="en-US" altLang="ja-JP" sz="1200" dirty="0"/>
              <a:t>)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4342F-24FF-6B4D-98FF-F1B14BCB8DF2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5508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C38733-73DC-BF4D-A953-C91F92F9D7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F23F7AF-5CB9-C842-B69B-4E624805B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5D3D480-50B1-884B-8BB2-366D4F5B1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6F262-A8F2-1C42-B319-2539C231B121}" type="datetimeFigureOut">
              <a:rPr kumimoji="1" lang="ja-JP" altLang="en-US" smtClean="0"/>
              <a:t>2020/11/18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3A4EEFC-223A-D149-8660-48302EC31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C16481F-5CF6-C04A-936A-F4206D9C5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CD8AF-BD93-9047-A9DF-D8E17AAB2C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5776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A4F528-07D7-2343-AD11-E3094F168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98BAF14-92AB-E146-95EA-0728AF62D5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A16410E-C367-0E46-93AB-02AFECCB0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6F262-A8F2-1C42-B319-2539C231B121}" type="datetimeFigureOut">
              <a:rPr kumimoji="1" lang="ja-JP" altLang="en-US" smtClean="0"/>
              <a:t>2020/11/18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F42E527-3C0E-C247-BA78-E6E070B95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0E365C5-7A85-6447-8D8D-7F853BA9A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CD8AF-BD93-9047-A9DF-D8E17AAB2C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9446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A89E4F0E-1A26-8F4A-A751-DD61122709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86EAC04-4212-434C-8473-F971E0DC57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7479A15-D921-7B48-B3A5-27194F98D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6F262-A8F2-1C42-B319-2539C231B121}" type="datetimeFigureOut">
              <a:rPr kumimoji="1" lang="ja-JP" altLang="en-US" smtClean="0"/>
              <a:t>2020/11/18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2D5F094-FDF9-D546-9447-99282A73D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30500EF-B868-0341-9177-1BD2205A2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CD8AF-BD93-9047-A9DF-D8E17AAB2C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6876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245A94-2DBA-2D40-8D16-718DFC688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5CF3361-8A09-AB48-871B-10E4073DC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3D39B38-C33F-5F4D-8A16-9F3CB5D49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6F262-A8F2-1C42-B319-2539C231B121}" type="datetimeFigureOut">
              <a:rPr kumimoji="1" lang="ja-JP" altLang="en-US" smtClean="0"/>
              <a:t>2020/11/18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AB04421-B06B-E640-A2B8-B955B6D22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EB698E7-03EE-C74B-834D-19A04C5DF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CD8AF-BD93-9047-A9DF-D8E17AAB2C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452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30BCFD-87D9-C947-9E39-55B5FD5D9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F92AF08-514C-0648-BF4C-5307683D8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4B7ECF9-7396-9E4B-8FE5-2EF895E58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6F262-A8F2-1C42-B319-2539C231B121}" type="datetimeFigureOut">
              <a:rPr kumimoji="1" lang="ja-JP" altLang="en-US" smtClean="0"/>
              <a:t>2020/11/18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8066895-8548-9843-9267-39A0DECE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603DE41-933E-7347-8EAA-DF5FF7419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CD8AF-BD93-9047-A9DF-D8E17AAB2C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7419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8338CD-3BB5-6F44-9918-8C888D846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50F8A34-C237-214F-858C-85428900DD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FF01438-C70B-CD4E-BFAC-11446EEE98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5BC865A-786D-A841-BAE6-EAB4BB7DB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6F262-A8F2-1C42-B319-2539C231B121}" type="datetimeFigureOut">
              <a:rPr kumimoji="1" lang="ja-JP" altLang="en-US" smtClean="0"/>
              <a:t>2020/11/18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315D15D-F2B5-CC4D-B706-3DA01BA7F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6A374F2-0F0A-F844-A54B-E0B38925C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CD8AF-BD93-9047-A9DF-D8E17AAB2C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260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D1BD3D-0346-8A4D-ABAE-C9B266D1B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AE669E3-5F16-244C-A054-F59C7D56F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2B7D88C-2E4A-D84D-B60B-89D83040C4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5F81D8D-5CAE-6F45-BA2B-0BB6FC172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9EE957F-8B1D-4B41-BBA9-3C7C053EA5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4AC0A03-1B0B-B347-B696-FEB3DE844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6F262-A8F2-1C42-B319-2539C231B121}" type="datetimeFigureOut">
              <a:rPr kumimoji="1" lang="ja-JP" altLang="en-US" smtClean="0"/>
              <a:t>2020/11/18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00F1BAD7-D4D6-C74F-B810-B2204CAA6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8F070D6-314A-8046-A447-70B329C68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CD8AF-BD93-9047-A9DF-D8E17AAB2C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4626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26D57C-F3F9-FA42-9C4E-C6EC12394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ED11337-A736-D444-869E-684647D83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6F262-A8F2-1C42-B319-2539C231B121}" type="datetimeFigureOut">
              <a:rPr kumimoji="1" lang="ja-JP" altLang="en-US" smtClean="0"/>
              <a:t>2020/11/18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6AFC617-0468-F643-A6B6-1E096270C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A588A5D-1ADD-474B-8879-330CEC021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CD8AF-BD93-9047-A9DF-D8E17AAB2C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7842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8EA1FCF-0AF9-5C4D-9C07-2D03E7DC1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6F262-A8F2-1C42-B319-2539C231B121}" type="datetimeFigureOut">
              <a:rPr kumimoji="1" lang="ja-JP" altLang="en-US" smtClean="0"/>
              <a:t>2020/11/18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9CDA715-8457-0040-B035-27B04EAED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63384B9-C87E-C442-8993-4D700D9DF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CD8AF-BD93-9047-A9DF-D8E17AAB2C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3964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098F13-77A4-154C-A5CB-C891F613D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6989A19-E5B6-B44B-83BA-915A9AA5F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E41574B-E7BC-E943-943F-D8130E574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56DE6F2-D40A-0042-98F7-E6882652B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6F262-A8F2-1C42-B319-2539C231B121}" type="datetimeFigureOut">
              <a:rPr kumimoji="1" lang="ja-JP" altLang="en-US" smtClean="0"/>
              <a:t>2020/11/18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7ACE970-1D6D-684A-AF71-B07C75773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A6E8837-8E8B-F844-AAE5-3A3C05D16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CD8AF-BD93-9047-A9DF-D8E17AAB2C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3081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68E7AE-1980-1D4C-B48A-E8F3B1E13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B940AB1-17C2-6942-BD00-8FBAADCEB7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CC90939-91D1-0444-9337-3A6945A5AE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CC86C99-CCCF-3C4F-9B92-472CD7A33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6F262-A8F2-1C42-B319-2539C231B121}" type="datetimeFigureOut">
              <a:rPr kumimoji="1" lang="ja-JP" altLang="en-US" smtClean="0"/>
              <a:t>2020/11/18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A90AA50-04CB-E048-B3B3-9D5652338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B6C9ECB-6BE5-E641-830A-623613877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CD8AF-BD93-9047-A9DF-D8E17AAB2C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2215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FE1A9F5-B02A-0945-8837-A2C674583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D1706A5-4006-BD4B-B3E2-46BE4AB1C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D602932-B264-A54F-BD53-F36B844EE3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Noto Sans JP Light" panose="020B0300000000000000" pitchFamily="34" charset="-128"/>
                <a:ea typeface="Noto Sans JP Light" panose="020B0300000000000000" pitchFamily="34" charset="-128"/>
              </a:defRPr>
            </a:lvl1pPr>
          </a:lstStyle>
          <a:p>
            <a:fld id="{3BC6F262-A8F2-1C42-B319-2539C231B121}" type="datetimeFigureOut">
              <a:rPr lang="ja-JP" altLang="en-US" smtClean="0"/>
              <a:pPr/>
              <a:t>2020/11/18</a:t>
            </a:fld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F7B949-CB5F-A44B-92C3-9F8810ADCA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Noto Sans JP Light" panose="020B0300000000000000" pitchFamily="34" charset="-128"/>
                <a:ea typeface="Noto Sans JP Light" panose="020B0300000000000000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BDDF21D-4784-AB43-99C8-A43B8C4B3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Noto Sans JP Light" panose="020B0300000000000000" pitchFamily="34" charset="-128"/>
                <a:ea typeface="Noto Sans JP Light" panose="020B0300000000000000" pitchFamily="34" charset="-128"/>
              </a:defRPr>
            </a:lvl1pPr>
          </a:lstStyle>
          <a:p>
            <a:fld id="{52FCD8AF-BD93-9047-A9DF-D8E17AAB2C39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50185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0" i="0" kern="1200">
          <a:solidFill>
            <a:schemeClr val="tx1"/>
          </a:solidFill>
          <a:latin typeface="Noto Sans JP Light" panose="020B0300000000000000" pitchFamily="34" charset="-128"/>
          <a:ea typeface="Noto Sans JP Light" panose="020B03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b="0" i="0" kern="1200">
          <a:solidFill>
            <a:schemeClr val="tx1"/>
          </a:solidFill>
          <a:latin typeface="Noto Sans JP Light" panose="020B0300000000000000" pitchFamily="34" charset="-128"/>
          <a:ea typeface="Noto Sans JP Light" panose="020B03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b="0" i="0" kern="1200">
          <a:solidFill>
            <a:schemeClr val="tx1"/>
          </a:solidFill>
          <a:latin typeface="Noto Sans JP Light" panose="020B0300000000000000" pitchFamily="34" charset="-128"/>
          <a:ea typeface="Noto Sans JP Light" panose="020B03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b="0" i="0" kern="1200">
          <a:solidFill>
            <a:schemeClr val="tx1"/>
          </a:solidFill>
          <a:latin typeface="Noto Sans JP Light" panose="020B0300000000000000" pitchFamily="34" charset="-128"/>
          <a:ea typeface="Noto Sans JP Light" panose="020B03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b="0" i="0" kern="1200">
          <a:solidFill>
            <a:schemeClr val="tx1"/>
          </a:solidFill>
          <a:latin typeface="Noto Sans JP Light" panose="020B0300000000000000" pitchFamily="34" charset="-128"/>
          <a:ea typeface="Noto Sans JP Light" panose="020B03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b="0" i="0" kern="1200">
          <a:solidFill>
            <a:schemeClr val="tx1"/>
          </a:solidFill>
          <a:latin typeface="Noto Sans JP Light" panose="020B0300000000000000" pitchFamily="34" charset="-128"/>
          <a:ea typeface="Noto Sans JP Light" panose="020B03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6619DD-F852-F847-8708-D9DC61D31B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400"/>
              <a:t>セキュリティの観点から</a:t>
            </a:r>
            <a:br>
              <a:rPr lang="en-US" altLang="ja-JP" sz="4400" dirty="0"/>
            </a:br>
            <a:r>
              <a:rPr kumimoji="1" lang="ja-JP" altLang="en-US" sz="4400"/>
              <a:t>都市部と田舎の「近所付き合い」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B08ECC1-A4FD-1B4B-B8A1-02FCC53E29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dirty="0"/>
              <a:t>2020/11/19 </a:t>
            </a:r>
            <a:r>
              <a:rPr lang="ja-JP" altLang="en-US"/>
              <a:t>地域マネジメント論</a:t>
            </a:r>
            <a:endParaRPr lang="en-US" altLang="ja-JP" dirty="0"/>
          </a:p>
          <a:p>
            <a:r>
              <a:rPr kumimoji="1" lang="en-US" altLang="ja-JP" dirty="0"/>
              <a:t>5-C-17 </a:t>
            </a:r>
            <a:r>
              <a:rPr kumimoji="1" lang="en-US" altLang="ja-JP" dirty="0" err="1"/>
              <a:t>Takahito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Sueda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7291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14E207-BEED-0241-9522-3A64A0BA8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田舎における近所付き合い</a:t>
            </a:r>
            <a:endParaRPr lang="en-US" altLang="ja-JP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E9123BD-1245-354A-A97A-222797616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/>
              <a:t>どれくらい相互認識して・されているのか</a:t>
            </a:r>
            <a:endParaRPr lang="en-US" altLang="ja-JP" sz="3200" dirty="0"/>
          </a:p>
          <a:p>
            <a:r>
              <a:rPr kumimoji="1" lang="ja-JP" altLang="en-US" sz="3200"/>
              <a:t>どのようにして形成されるのか</a:t>
            </a:r>
            <a:endParaRPr kumimoji="1" lang="en-US" altLang="ja-JP" sz="3200" dirty="0"/>
          </a:p>
          <a:p>
            <a:r>
              <a:rPr lang="ja-JP" altLang="en-US" sz="3200"/>
              <a:t>末田の実体験ベースで</a:t>
            </a:r>
            <a:endParaRPr kumimoji="1"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2163841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14E207-BEED-0241-9522-3A64A0BA8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田舎における近所付き合い</a:t>
            </a:r>
            <a:endParaRPr lang="en-US" altLang="ja-JP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E9123BD-1245-354A-A97A-222797616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200"/>
              <a:t>相互認識の度合い</a:t>
            </a:r>
            <a:endParaRPr kumimoji="1" lang="en-US" altLang="ja-JP" sz="3200" dirty="0"/>
          </a:p>
          <a:p>
            <a:pPr marL="0" indent="0">
              <a:buNone/>
            </a:pPr>
            <a:endParaRPr kumimoji="1" lang="en-US" altLang="ja-JP" sz="3200" dirty="0"/>
          </a:p>
          <a:p>
            <a:r>
              <a:rPr lang="ja-JP" altLang="en-US" sz="3200"/>
              <a:t>家族かってくらいお互いを知っている</a:t>
            </a:r>
            <a:endParaRPr lang="en-US" altLang="ja-JP" sz="3200" dirty="0"/>
          </a:p>
          <a:p>
            <a:pPr lvl="1"/>
            <a:r>
              <a:rPr kumimoji="1" lang="ja-JP" altLang="en-US" sz="2800"/>
              <a:t>誰がどこに住んでいる</a:t>
            </a:r>
            <a:endParaRPr kumimoji="1" lang="en-US" altLang="ja-JP" sz="2800" dirty="0"/>
          </a:p>
          <a:p>
            <a:pPr lvl="1"/>
            <a:r>
              <a:rPr lang="ja-JP" altLang="en-US" sz="2800"/>
              <a:t>あの家には何人住んでいる</a:t>
            </a:r>
            <a:endParaRPr lang="en-US" altLang="ja-JP" sz="2800" dirty="0"/>
          </a:p>
          <a:p>
            <a:pPr lvl="1"/>
            <a:r>
              <a:rPr kumimoji="1" lang="ja-JP" altLang="en-US" sz="2800"/>
              <a:t>誰がどこに勤めている・通っている</a:t>
            </a:r>
            <a:endParaRPr kumimoji="1" lang="en-US" altLang="ja-JP" sz="2800" dirty="0"/>
          </a:p>
          <a:p>
            <a:pPr lvl="1"/>
            <a:r>
              <a:rPr lang="ja-JP" altLang="en-US" sz="2800"/>
              <a:t>あの人の親戚はあの辺りにいる</a:t>
            </a:r>
            <a:endParaRPr kumimoji="1"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4265122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14E207-BEED-0241-9522-3A64A0BA8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田舎における近所付き合い</a:t>
            </a:r>
            <a:endParaRPr lang="en-US" altLang="ja-JP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E9123BD-1245-354A-A97A-222797616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800"/>
              <a:t>どのようにして形成されるのか</a:t>
            </a:r>
            <a:endParaRPr kumimoji="1" lang="en-US" altLang="ja-JP" sz="2800" dirty="0"/>
          </a:p>
          <a:p>
            <a:pPr marL="0" indent="0">
              <a:buNone/>
            </a:pPr>
            <a:endParaRPr kumimoji="1" lang="en-US" altLang="ja-JP" sz="2800" dirty="0"/>
          </a:p>
          <a:p>
            <a:r>
              <a:rPr kumimoji="1" lang="ja-JP" altLang="en-US" sz="2800"/>
              <a:t>古来ベースが多い</a:t>
            </a:r>
            <a:endParaRPr kumimoji="1" lang="en-US" altLang="ja-JP" sz="2800" dirty="0"/>
          </a:p>
          <a:p>
            <a:pPr lvl="1"/>
            <a:r>
              <a:rPr lang="ja-JP" altLang="en-US"/>
              <a:t>本家・分家的なつながり</a:t>
            </a:r>
            <a:endParaRPr lang="en-US" altLang="ja-JP" dirty="0"/>
          </a:p>
          <a:p>
            <a:pPr lvl="1"/>
            <a:r>
              <a:rPr kumimoji="1" lang="ja-JP" altLang="en-US"/>
              <a:t>地主とかの関連</a:t>
            </a:r>
            <a:endParaRPr kumimoji="1" lang="en-US" altLang="ja-JP" dirty="0"/>
          </a:p>
        </p:txBody>
      </p:sp>
      <p:pic>
        <p:nvPicPr>
          <p:cNvPr id="5" name="図 4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5826530D-0E76-2A43-B0BE-8EF028256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159" y="1429789"/>
            <a:ext cx="2736274" cy="273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05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14E207-BEED-0241-9522-3A64A0BA8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田舎における近所付き合い</a:t>
            </a:r>
            <a:endParaRPr lang="en-US" altLang="ja-JP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E9123BD-1245-354A-A97A-222797616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800"/>
              <a:t>どのようにして形成されるのか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/>
              <a:t>最近引っ越してきた人が居るが、それは</a:t>
            </a:r>
            <a:r>
              <a:rPr lang="en-US" altLang="ja-JP" dirty="0"/>
              <a:t>…</a:t>
            </a:r>
            <a:r>
              <a:rPr lang="ja-JP" altLang="en-US"/>
              <a:t>？</a:t>
            </a:r>
            <a:endParaRPr lang="en-US" altLang="ja-JP" dirty="0"/>
          </a:p>
          <a:p>
            <a:pPr lvl="1"/>
            <a:r>
              <a:rPr kumimoji="1" lang="ja-JP" altLang="en-US"/>
              <a:t>おすそ分け</a:t>
            </a:r>
            <a:endParaRPr kumimoji="1" lang="en-US" altLang="ja-JP" dirty="0"/>
          </a:p>
          <a:p>
            <a:pPr lvl="1"/>
            <a:r>
              <a:rPr kumimoji="1" lang="ja-JP" altLang="en-US"/>
              <a:t>地域のイベント</a:t>
            </a:r>
            <a:endParaRPr kumimoji="1" lang="en-US" altLang="ja-JP" dirty="0"/>
          </a:p>
        </p:txBody>
      </p:sp>
      <p:pic>
        <p:nvPicPr>
          <p:cNvPr id="8" name="図 7" descr="グラフィカル ユーザー インターフェイス, アイコン&#10;&#10;自動的に生成された説明">
            <a:extLst>
              <a:ext uri="{FF2B5EF4-FFF2-40B4-BE49-F238E27FC236}">
                <a16:creationId xmlns:a16="http://schemas.microsoft.com/office/drawing/2014/main" id="{D5DDAA91-D4A7-0E43-9BCF-05B397348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6509" y="4324363"/>
            <a:ext cx="2168512" cy="216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277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14E207-BEED-0241-9522-3A64A0BA8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話すこと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E9123BD-1245-354A-A97A-222797616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/>
              <a:t>「セキュリティ」とは</a:t>
            </a:r>
            <a:endParaRPr kumimoji="1" lang="en-US" altLang="ja-JP" sz="3600" dirty="0"/>
          </a:p>
          <a:p>
            <a:r>
              <a:rPr lang="ja-JP" altLang="en-US" sz="3600"/>
              <a:t>「近所付き合い」とは</a:t>
            </a:r>
            <a:endParaRPr kumimoji="1" lang="en-US" altLang="ja-JP" sz="3600" dirty="0"/>
          </a:p>
          <a:p>
            <a:r>
              <a:rPr kumimoji="1" lang="ja-JP" altLang="en-US" sz="3600"/>
              <a:t>田舎における近所付き合い</a:t>
            </a:r>
            <a:endParaRPr kumimoji="1" lang="en-US" altLang="ja-JP" sz="3600" dirty="0"/>
          </a:p>
          <a:p>
            <a:r>
              <a:rPr lang="ja-JP" altLang="en-US" sz="3600" b="1">
                <a:latin typeface="Noto Sans JP" panose="020B0500000000000000" pitchFamily="34" charset="-128"/>
                <a:ea typeface="Noto Sans JP" panose="020B0500000000000000" pitchFamily="34" charset="-128"/>
              </a:rPr>
              <a:t>都市部における近所付き合い</a:t>
            </a:r>
            <a:endParaRPr lang="en-US" altLang="ja-JP" sz="3600" b="1" dirty="0">
              <a:latin typeface="Noto Sans JP" panose="020B0500000000000000" pitchFamily="34" charset="-128"/>
              <a:ea typeface="Noto Sans JP" panose="020B0500000000000000" pitchFamily="34" charset="-128"/>
            </a:endParaRPr>
          </a:p>
          <a:p>
            <a:r>
              <a:rPr lang="ja-JP" altLang="en-US" sz="3600"/>
              <a:t>近所付き合いにおけるデファクトスタンダード</a:t>
            </a:r>
            <a:endParaRPr lang="en-US" altLang="ja-JP" sz="3600" dirty="0"/>
          </a:p>
          <a:p>
            <a:r>
              <a:rPr kumimoji="1" lang="ja-JP" altLang="en-US" sz="3600"/>
              <a:t>セキュリティの観点からみて理想のラインは？</a:t>
            </a:r>
          </a:p>
        </p:txBody>
      </p:sp>
    </p:spTree>
    <p:extLst>
      <p:ext uri="{BB962C8B-B14F-4D97-AF65-F5344CB8AC3E}">
        <p14:creationId xmlns:p14="http://schemas.microsoft.com/office/powerpoint/2010/main" val="3154540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14E207-BEED-0241-9522-3A64A0BA8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都市部における近所付き合い</a:t>
            </a:r>
            <a:endParaRPr lang="en-US" altLang="ja-JP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E9123BD-1245-354A-A97A-222797616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600"/>
              <a:t>どれくらい相互認識して・されているのか</a:t>
            </a:r>
            <a:endParaRPr lang="en-US" altLang="ja-JP" sz="3600" dirty="0"/>
          </a:p>
          <a:p>
            <a:r>
              <a:rPr lang="ja-JP" altLang="en-US" sz="3600"/>
              <a:t>どのようにして形成されるのか</a:t>
            </a:r>
            <a:endParaRPr lang="en-US" altLang="ja-JP" sz="3600" dirty="0"/>
          </a:p>
        </p:txBody>
      </p:sp>
    </p:spTree>
    <p:extLst>
      <p:ext uri="{BB962C8B-B14F-4D97-AF65-F5344CB8AC3E}">
        <p14:creationId xmlns:p14="http://schemas.microsoft.com/office/powerpoint/2010/main" val="3026890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14E207-BEED-0241-9522-3A64A0BA8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都市部における近所付き合い</a:t>
            </a:r>
            <a:endParaRPr lang="en-US" altLang="ja-JP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E9123BD-1245-354A-A97A-222797616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/>
              <a:t>どれくらい相互認識して・されているのか</a:t>
            </a:r>
            <a:endParaRPr lang="en-US" altLang="ja-JP" sz="3200" dirty="0"/>
          </a:p>
          <a:p>
            <a:r>
              <a:rPr lang="ja-JP" altLang="en-US" sz="3200"/>
              <a:t>どのようにして形成されるのか</a:t>
            </a:r>
            <a:endParaRPr lang="en-US" altLang="ja-JP" sz="3200" dirty="0"/>
          </a:p>
          <a:p>
            <a:r>
              <a:rPr lang="en-US" altLang="ja-JP" sz="3200" dirty="0"/>
              <a:t>2</a:t>
            </a:r>
            <a:r>
              <a:rPr lang="ja-JP" altLang="en-US" sz="3200"/>
              <a:t>ヶ月だけ東京</a:t>
            </a:r>
            <a:r>
              <a:rPr lang="en-US" altLang="ja-JP" sz="3200" dirty="0"/>
              <a:t>(</a:t>
            </a:r>
            <a:r>
              <a:rPr lang="ja-JP" altLang="en-US" sz="3200"/>
              <a:t>調布</a:t>
            </a:r>
            <a:r>
              <a:rPr lang="en-US" altLang="ja-JP" sz="3200" dirty="0"/>
              <a:t>)</a:t>
            </a:r>
            <a:r>
              <a:rPr lang="ja-JP" altLang="en-US" sz="3200"/>
              <a:t>に住んでた</a:t>
            </a:r>
            <a:endParaRPr lang="en-US" altLang="ja-JP" sz="3200" dirty="0"/>
          </a:p>
          <a:p>
            <a:pPr lvl="1"/>
            <a:r>
              <a:rPr lang="ja-JP" altLang="en-US" sz="2800"/>
              <a:t>ほとんど知らない</a:t>
            </a:r>
            <a:endParaRPr lang="en-US" altLang="ja-JP" sz="2800" dirty="0"/>
          </a:p>
          <a:p>
            <a:pPr lvl="1"/>
            <a:r>
              <a:rPr lang="en-US" altLang="ja-JP" sz="2800" dirty="0"/>
              <a:t>Google</a:t>
            </a:r>
            <a:r>
              <a:rPr lang="ja-JP" altLang="en-US" sz="2800"/>
              <a:t>先生ベースで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1431344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14E207-BEED-0241-9522-3A64A0BA8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都市部における近所付き合い</a:t>
            </a:r>
            <a:endParaRPr lang="en-US" altLang="ja-JP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E9123BD-1245-354A-A97A-222797616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2800"/>
              <a:t>ほとんどなさそう</a:t>
            </a:r>
            <a:endParaRPr lang="en-US" altLang="ja-JP" sz="2800" dirty="0"/>
          </a:p>
          <a:p>
            <a:r>
              <a:rPr lang="ja-JP" altLang="en-US"/>
              <a:t>怖いぐらいだれも目を合わせない・挨拶返さん</a:t>
            </a:r>
            <a:endParaRPr lang="en-US" altLang="ja-JP" dirty="0"/>
          </a:p>
          <a:p>
            <a:pPr lvl="1"/>
            <a:r>
              <a:rPr lang="en-US" altLang="ja-JP" dirty="0"/>
              <a:t>(</a:t>
            </a:r>
            <a:r>
              <a:rPr lang="ja-JP" altLang="en-US"/>
              <a:t>会釈はする</a:t>
            </a:r>
            <a:r>
              <a:rPr lang="en-US" altLang="ja-JP" dirty="0"/>
              <a:t>)</a:t>
            </a:r>
          </a:p>
        </p:txBody>
      </p:sp>
      <p:pic>
        <p:nvPicPr>
          <p:cNvPr id="5" name="図 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47EC833C-566B-9044-9A56-9FA5EF5D1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3598" y="3902270"/>
            <a:ext cx="2736274" cy="273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08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14E207-BEED-0241-9522-3A64A0BA8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話すこと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E9123BD-1245-354A-A97A-222797616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/>
              <a:t>「セキュリティ」とは</a:t>
            </a:r>
            <a:endParaRPr kumimoji="1" lang="en-US" altLang="ja-JP" sz="3600" dirty="0"/>
          </a:p>
          <a:p>
            <a:r>
              <a:rPr lang="ja-JP" altLang="en-US" sz="3600"/>
              <a:t>「近所付き合い」とは</a:t>
            </a:r>
            <a:endParaRPr kumimoji="1" lang="en-US" altLang="ja-JP" sz="3600" dirty="0"/>
          </a:p>
          <a:p>
            <a:r>
              <a:rPr kumimoji="1" lang="ja-JP" altLang="en-US" sz="3600"/>
              <a:t>田舎における近所付き合い</a:t>
            </a:r>
            <a:endParaRPr kumimoji="1" lang="en-US" altLang="ja-JP" sz="3600" dirty="0"/>
          </a:p>
          <a:p>
            <a:r>
              <a:rPr lang="ja-JP" altLang="en-US" sz="3600"/>
              <a:t>都市部における近所付き合い</a:t>
            </a:r>
            <a:endParaRPr lang="en-US" altLang="ja-JP" sz="3600" dirty="0"/>
          </a:p>
          <a:p>
            <a:r>
              <a:rPr lang="ja-JP" altLang="en-US" sz="3600" b="1">
                <a:latin typeface="Noto Sans JP" panose="020B0500000000000000" pitchFamily="34" charset="-128"/>
                <a:ea typeface="Noto Sans JP" panose="020B0500000000000000" pitchFamily="34" charset="-128"/>
              </a:rPr>
              <a:t>近所付き合いにおけるデファクトスタンダード</a:t>
            </a:r>
            <a:endParaRPr lang="en-US" altLang="ja-JP" sz="3600" b="1" dirty="0">
              <a:latin typeface="Noto Sans JP" panose="020B0500000000000000" pitchFamily="34" charset="-128"/>
              <a:ea typeface="Noto Sans JP" panose="020B0500000000000000" pitchFamily="34" charset="-128"/>
            </a:endParaRPr>
          </a:p>
          <a:p>
            <a:r>
              <a:rPr kumimoji="1" lang="ja-JP" altLang="en-US" sz="3600"/>
              <a:t>セキュリティの観点からみて理想のラインは？</a:t>
            </a:r>
          </a:p>
        </p:txBody>
      </p:sp>
    </p:spTree>
    <p:extLst>
      <p:ext uri="{BB962C8B-B14F-4D97-AF65-F5344CB8AC3E}">
        <p14:creationId xmlns:p14="http://schemas.microsoft.com/office/powerpoint/2010/main" val="4020550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14E207-BEED-0241-9522-3A64A0BA8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/>
              <a:t>近所付き合いにおけるデファクトスタンダード</a:t>
            </a:r>
            <a:endParaRPr lang="en-US" altLang="ja-JP" sz="36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E9123BD-1245-354A-A97A-222797616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/>
              <a:t>都市部と田舎で結構違う近所付き合い</a:t>
            </a:r>
            <a:endParaRPr lang="en-US" altLang="ja-JP" sz="3200" dirty="0"/>
          </a:p>
          <a:p>
            <a:pPr lvl="1"/>
            <a:r>
              <a:rPr lang="ja-JP" altLang="en-US" sz="2800"/>
              <a:t>→普通</a:t>
            </a:r>
            <a:r>
              <a:rPr lang="en-US" altLang="ja-JP" sz="2800" dirty="0"/>
              <a:t>(</a:t>
            </a:r>
            <a:r>
              <a:rPr lang="ja-JP" altLang="en-US" sz="2800"/>
              <a:t>最頻</a:t>
            </a:r>
            <a:r>
              <a:rPr lang="en-US" altLang="ja-JP" sz="2800" dirty="0"/>
              <a:t>)</a:t>
            </a:r>
            <a:r>
              <a:rPr lang="ja-JP" altLang="en-US" sz="2800"/>
              <a:t>の相互認識ってどれくらい？</a:t>
            </a:r>
            <a:endParaRPr lang="en-US" altLang="ja-JP" sz="2800" dirty="0"/>
          </a:p>
          <a:p>
            <a:endParaRPr kumimoji="1" lang="en-US" altLang="ja-JP" sz="3200" dirty="0"/>
          </a:p>
          <a:p>
            <a:r>
              <a:rPr kumimoji="1" lang="ja-JP" altLang="en-US" sz="3200"/>
              <a:t>それって時代によって変わっている？</a:t>
            </a:r>
          </a:p>
        </p:txBody>
      </p:sp>
    </p:spTree>
    <p:extLst>
      <p:ext uri="{BB962C8B-B14F-4D97-AF65-F5344CB8AC3E}">
        <p14:creationId xmlns:p14="http://schemas.microsoft.com/office/powerpoint/2010/main" val="1919256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14E207-BEED-0241-9522-3A64A0BA8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話すこと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E9123BD-1245-354A-A97A-222797616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/>
              <a:t>「セキュリティ」とは</a:t>
            </a:r>
            <a:endParaRPr kumimoji="1" lang="en-US" altLang="ja-JP" sz="3600" dirty="0"/>
          </a:p>
          <a:p>
            <a:r>
              <a:rPr lang="ja-JP" altLang="en-US" sz="3600"/>
              <a:t>「近所付き合い」とは</a:t>
            </a:r>
            <a:endParaRPr kumimoji="1" lang="en-US" altLang="ja-JP" sz="3600" dirty="0"/>
          </a:p>
          <a:p>
            <a:r>
              <a:rPr kumimoji="1" lang="ja-JP" altLang="en-US" sz="3600"/>
              <a:t>田舎における近所付き合い</a:t>
            </a:r>
            <a:endParaRPr kumimoji="1" lang="en-US" altLang="ja-JP" sz="3600" dirty="0"/>
          </a:p>
          <a:p>
            <a:r>
              <a:rPr lang="ja-JP" altLang="en-US" sz="3600"/>
              <a:t>都市部における近所付き合い</a:t>
            </a:r>
            <a:endParaRPr lang="en-US" altLang="ja-JP" sz="3600" dirty="0"/>
          </a:p>
          <a:p>
            <a:r>
              <a:rPr lang="ja-JP" altLang="en-US" sz="3600"/>
              <a:t>近所付き合いにおけるデファクトスタンダード</a:t>
            </a:r>
            <a:endParaRPr lang="en-US" altLang="ja-JP" sz="3600" dirty="0"/>
          </a:p>
          <a:p>
            <a:r>
              <a:rPr kumimoji="1" lang="ja-JP" altLang="en-US" sz="3600"/>
              <a:t>セキュリティの観点からみて理想のラインは？</a:t>
            </a:r>
          </a:p>
        </p:txBody>
      </p:sp>
    </p:spTree>
    <p:extLst>
      <p:ext uri="{BB962C8B-B14F-4D97-AF65-F5344CB8AC3E}">
        <p14:creationId xmlns:p14="http://schemas.microsoft.com/office/powerpoint/2010/main" val="1320873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14E207-BEED-0241-9522-3A64A0BA8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/>
              <a:t>近所付き合いにおけるデファクトスタンダード</a:t>
            </a:r>
            <a:endParaRPr lang="en-US" altLang="ja-JP" sz="36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E9123BD-1245-354A-A97A-222797616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/>
              <a:t>普通はこれくらい</a:t>
            </a:r>
            <a:r>
              <a:rPr lang="en-US" altLang="ja-JP" sz="3200" dirty="0"/>
              <a:t>(</a:t>
            </a:r>
            <a:r>
              <a:rPr lang="ja-JP" altLang="en-US" sz="3200"/>
              <a:t>だと思う</a:t>
            </a:r>
            <a:r>
              <a:rPr lang="en-US" altLang="ja-JP" sz="3200" dirty="0"/>
              <a:t>)(</a:t>
            </a:r>
            <a:r>
              <a:rPr lang="ja-JP" altLang="en-US" sz="3200"/>
              <a:t>わからん</a:t>
            </a:r>
            <a:r>
              <a:rPr lang="en-US" altLang="ja-JP" sz="3200" dirty="0"/>
              <a:t>)</a:t>
            </a:r>
            <a:endParaRPr kumimoji="1" lang="en-US" altLang="ja-JP" sz="3200" dirty="0"/>
          </a:p>
          <a:p>
            <a:pPr lvl="1"/>
            <a:r>
              <a:rPr lang="ja-JP" altLang="en-US" sz="2800"/>
              <a:t>あいさつ</a:t>
            </a:r>
            <a:endParaRPr lang="en-US" altLang="ja-JP" sz="2800" dirty="0"/>
          </a:p>
          <a:p>
            <a:pPr lvl="1"/>
            <a:r>
              <a:rPr kumimoji="1" lang="ja-JP" altLang="en-US" sz="2800"/>
              <a:t>ゴミ出し</a:t>
            </a:r>
            <a:endParaRPr kumimoji="1" lang="en-US" altLang="ja-JP" sz="2800" dirty="0"/>
          </a:p>
          <a:p>
            <a:pPr marL="457200" lvl="1" indent="0">
              <a:buNone/>
            </a:pPr>
            <a:endParaRPr kumimoji="1" lang="en-US" altLang="ja-JP" sz="2800" dirty="0"/>
          </a:p>
          <a:p>
            <a:r>
              <a:rPr kumimoji="1" lang="ja-JP" altLang="en-US" sz="3200"/>
              <a:t>田舎だとインフラ維持も地域イベントになっていた</a:t>
            </a:r>
            <a:endParaRPr kumimoji="1" lang="en-US" altLang="ja-JP" sz="3200" dirty="0"/>
          </a:p>
          <a:p>
            <a:pPr lvl="1"/>
            <a:r>
              <a:rPr lang="ja-JP" altLang="en-US" sz="2800"/>
              <a:t>これは徐々に企業や自治体が担いつつある</a:t>
            </a:r>
            <a:endParaRPr lang="en-US" altLang="ja-JP" sz="2800" dirty="0"/>
          </a:p>
          <a:p>
            <a:pPr lvl="1"/>
            <a:r>
              <a:rPr lang="ja-JP" altLang="en-US" sz="2800"/>
              <a:t>→このような</a:t>
            </a:r>
            <a:r>
              <a:rPr kumimoji="1" lang="ja-JP" altLang="en-US" sz="2800"/>
              <a:t>イベントは減っている</a:t>
            </a:r>
            <a:endParaRPr kumimoji="1"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1929296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14E207-BEED-0241-9522-3A64A0BA8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/>
              <a:t>近所付き合いにおけるデファクトスタンダード</a:t>
            </a:r>
            <a:endParaRPr lang="en-US" altLang="ja-JP" sz="36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E9123BD-1245-354A-A97A-222797616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200"/>
              <a:t>それって時代によって変わっている？</a:t>
            </a:r>
            <a:endParaRPr kumimoji="1" lang="en-US" altLang="ja-JP" sz="3200" dirty="0"/>
          </a:p>
          <a:p>
            <a:pPr marL="0" indent="0">
              <a:buNone/>
            </a:pPr>
            <a:endParaRPr kumimoji="1" lang="en-US" altLang="ja-JP" sz="3200" dirty="0"/>
          </a:p>
          <a:p>
            <a:r>
              <a:rPr lang="ja-JP" altLang="en-US" sz="3200"/>
              <a:t>変わってそう</a:t>
            </a:r>
            <a:endParaRPr lang="en-US" altLang="ja-JP" sz="3200" dirty="0"/>
          </a:p>
          <a:p>
            <a:pPr lvl="1"/>
            <a:r>
              <a:rPr lang="ja-JP" altLang="en-US" sz="2800"/>
              <a:t>それっぽく定量的に評価してるやつを</a:t>
            </a:r>
            <a:br>
              <a:rPr lang="en-US" altLang="ja-JP" sz="2800" dirty="0"/>
            </a:br>
            <a:r>
              <a:rPr lang="ja-JP" altLang="en-US" sz="2800"/>
              <a:t>見つけられなかった</a:t>
            </a:r>
            <a:endParaRPr kumimoji="1" lang="ja-JP" altLang="en-US" sz="2800"/>
          </a:p>
        </p:txBody>
      </p:sp>
      <p:pic>
        <p:nvPicPr>
          <p:cNvPr id="5" name="図 4" descr="テキスト, 時計, コンピュータ, 記号 が含まれている画像&#10;&#10;自動的に生成された説明">
            <a:extLst>
              <a:ext uri="{FF2B5EF4-FFF2-40B4-BE49-F238E27FC236}">
                <a16:creationId xmlns:a16="http://schemas.microsoft.com/office/drawing/2014/main" id="{92DDBA8A-61A4-F040-9272-7819224FF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238" y="4121726"/>
            <a:ext cx="2736274" cy="273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598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14E207-BEED-0241-9522-3A64A0BA8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/>
              <a:t>近所付き合いにおけるデファクトスタンダード</a:t>
            </a:r>
            <a:endParaRPr lang="en-US" altLang="ja-JP" sz="36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E9123BD-1245-354A-A97A-222797616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200"/>
              <a:t>近年の近所付き合いに期待する雰囲気</a:t>
            </a:r>
            <a:endParaRPr kumimoji="1" lang="en-US" altLang="ja-JP" sz="3200" dirty="0"/>
          </a:p>
          <a:p>
            <a:pPr marL="0" indent="0">
              <a:buNone/>
            </a:pPr>
            <a:endParaRPr kumimoji="1" lang="en-US" altLang="ja-JP" sz="3200" dirty="0"/>
          </a:p>
          <a:p>
            <a:r>
              <a:rPr lang="ja-JP" altLang="en-US" sz="3200"/>
              <a:t>セーフティネットとしてのネットワーク構築</a:t>
            </a:r>
            <a:endParaRPr lang="en-US" altLang="ja-JP" sz="3200" dirty="0"/>
          </a:p>
          <a:p>
            <a:pPr lvl="1"/>
            <a:r>
              <a:rPr lang="ja-JP" altLang="en-US" sz="2800"/>
              <a:t>有意義さは自明</a:t>
            </a:r>
            <a:endParaRPr lang="en-US" altLang="ja-JP" sz="2800" dirty="0"/>
          </a:p>
          <a:p>
            <a:pPr lvl="1"/>
            <a:r>
              <a:rPr lang="ja-JP" altLang="en-US" sz="2800"/>
              <a:t>コミュニティ形成を目指す自治体は失敗しがち</a:t>
            </a:r>
            <a:endParaRPr lang="en-US" altLang="ja-JP" sz="2800" dirty="0"/>
          </a:p>
          <a:p>
            <a:pPr lvl="1"/>
            <a:r>
              <a:rPr kumimoji="1" lang="ja-JP" altLang="en-US" sz="2800"/>
              <a:t>機能させなければならない</a:t>
            </a:r>
            <a:endParaRPr lang="en-US" altLang="ja-JP" sz="2800" dirty="0"/>
          </a:p>
          <a:p>
            <a:pPr lvl="1"/>
            <a:r>
              <a:rPr lang="ja-JP" altLang="en-US" sz="2800"/>
              <a:t>→ユーザー気質な住民が居ると崩壊する難しい概念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852607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14E207-BEED-0241-9522-3A64A0BA8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話すこと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E9123BD-1245-354A-A97A-222797616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/>
              <a:t>「セキュリティ」とは</a:t>
            </a:r>
            <a:endParaRPr kumimoji="1" lang="en-US" altLang="ja-JP" sz="3600" dirty="0"/>
          </a:p>
          <a:p>
            <a:r>
              <a:rPr lang="ja-JP" altLang="en-US" sz="3600"/>
              <a:t>「近所付き合い」とは</a:t>
            </a:r>
            <a:endParaRPr kumimoji="1" lang="en-US" altLang="ja-JP" sz="3600" dirty="0"/>
          </a:p>
          <a:p>
            <a:r>
              <a:rPr kumimoji="1" lang="ja-JP" altLang="en-US" sz="3600"/>
              <a:t>田舎における近所付き合い</a:t>
            </a:r>
            <a:endParaRPr kumimoji="1" lang="en-US" altLang="ja-JP" sz="3600" dirty="0"/>
          </a:p>
          <a:p>
            <a:r>
              <a:rPr lang="ja-JP" altLang="en-US" sz="3600"/>
              <a:t>都市部における近所付き合い</a:t>
            </a:r>
            <a:endParaRPr lang="en-US" altLang="ja-JP" sz="3600" dirty="0"/>
          </a:p>
          <a:p>
            <a:r>
              <a:rPr lang="ja-JP" altLang="en-US" sz="3600"/>
              <a:t>近所付き合いにおけるデファクトスタンダード</a:t>
            </a:r>
            <a:endParaRPr lang="en-US" altLang="ja-JP" sz="3600" dirty="0"/>
          </a:p>
          <a:p>
            <a:r>
              <a:rPr kumimoji="1" lang="ja-JP" altLang="en-US" sz="3600" b="1">
                <a:latin typeface="Noto Sans JP" panose="020B0500000000000000" pitchFamily="34" charset="-128"/>
                <a:ea typeface="Noto Sans JP" panose="020B0500000000000000" pitchFamily="34" charset="-128"/>
              </a:rPr>
              <a:t>セキュリティの観点からみて理想のラインは？</a:t>
            </a:r>
          </a:p>
        </p:txBody>
      </p:sp>
    </p:spTree>
    <p:extLst>
      <p:ext uri="{BB962C8B-B14F-4D97-AF65-F5344CB8AC3E}">
        <p14:creationId xmlns:p14="http://schemas.microsoft.com/office/powerpoint/2010/main" val="1305765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14E207-BEED-0241-9522-3A64A0BA8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/>
              <a:t>セキュリティの観点からみて理想のラインは？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E9123BD-1245-354A-A97A-222797616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/>
              <a:t>能動的防犯なら</a:t>
            </a:r>
            <a:r>
              <a:rPr lang="en-US" altLang="ja-JP" sz="3200" dirty="0"/>
              <a:t>…</a:t>
            </a:r>
          </a:p>
          <a:p>
            <a:r>
              <a:rPr lang="ja-JP" altLang="en-US" sz="3200"/>
              <a:t>情報セキュリティなら</a:t>
            </a:r>
            <a:r>
              <a:rPr lang="en-US" altLang="ja-JP" sz="3200" dirty="0"/>
              <a:t>…</a:t>
            </a:r>
          </a:p>
          <a:p>
            <a:r>
              <a:rPr kumimoji="1" lang="ja-JP" altLang="en-US" sz="3200"/>
              <a:t>間とってこれくらいでは？→みんなはどう思う</a:t>
            </a:r>
          </a:p>
        </p:txBody>
      </p:sp>
    </p:spTree>
    <p:extLst>
      <p:ext uri="{BB962C8B-B14F-4D97-AF65-F5344CB8AC3E}">
        <p14:creationId xmlns:p14="http://schemas.microsoft.com/office/powerpoint/2010/main" val="4010381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14E207-BEED-0241-9522-3A64A0BA8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/>
              <a:t>セキュリティの観点からみて理想のラインは？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E9123BD-1245-354A-A97A-222797616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/>
              <a:t>能動的防犯</a:t>
            </a:r>
            <a:endParaRPr lang="en-US" altLang="ja-JP" sz="3200" dirty="0"/>
          </a:p>
          <a:p>
            <a:endParaRPr kumimoji="1" lang="en-US" altLang="ja-JP" sz="3200" dirty="0"/>
          </a:p>
          <a:p>
            <a:r>
              <a:rPr kumimoji="1" lang="ja-JP" altLang="en-US" sz="3200"/>
              <a:t>「見ない顔だな」ができる程度には必要</a:t>
            </a:r>
            <a:endParaRPr kumimoji="1" lang="en-US" altLang="ja-JP" sz="3200" dirty="0"/>
          </a:p>
          <a:p>
            <a:r>
              <a:rPr kumimoji="1" lang="ja-JP" altLang="en-US" sz="3200"/>
              <a:t>安易に割れ窓を共有できるコミュニケーションを用意</a:t>
            </a:r>
          </a:p>
        </p:txBody>
      </p:sp>
      <p:pic>
        <p:nvPicPr>
          <p:cNvPr id="9" name="図 8" descr="アイコン が含まれている画像&#10;&#10;自動的に生成された説明">
            <a:extLst>
              <a:ext uri="{FF2B5EF4-FFF2-40B4-BE49-F238E27FC236}">
                <a16:creationId xmlns:a16="http://schemas.microsoft.com/office/drawing/2014/main" id="{ADC2425E-369A-064C-B491-380E6CDE7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9590" y="1265020"/>
            <a:ext cx="2736274" cy="273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28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14E207-BEED-0241-9522-3A64A0BA8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/>
              <a:t>セキュリティの観点からみて理想のラインは？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E9123BD-1245-354A-A97A-222797616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200"/>
              <a:t>情報セキュリティ</a:t>
            </a:r>
            <a:endParaRPr kumimoji="1" lang="en-US" altLang="ja-JP" sz="3200" dirty="0"/>
          </a:p>
          <a:p>
            <a:endParaRPr lang="en-US" altLang="ja-JP" sz="3200" dirty="0"/>
          </a:p>
          <a:p>
            <a:r>
              <a:rPr lang="ja-JP" altLang="en-US"/>
              <a:t>クラックが怖い→自分でラインを持つべき</a:t>
            </a:r>
            <a:endParaRPr lang="en-US" altLang="ja-JP" dirty="0"/>
          </a:p>
          <a:p>
            <a:r>
              <a:rPr kumimoji="1" lang="ja-JP" altLang="en-US" sz="2800"/>
              <a:t>ソーシャルハック対策として「見ない顔だな」は</a:t>
            </a:r>
            <a:r>
              <a:rPr kumimoji="1" lang="en-US" altLang="ja-JP" sz="1200" dirty="0"/>
              <a:t>(</a:t>
            </a:r>
            <a:r>
              <a:rPr kumimoji="1" lang="ja-JP" altLang="en-US" sz="1200"/>
              <a:t>ちょっとだけ</a:t>
            </a:r>
            <a:r>
              <a:rPr kumimoji="1" lang="en-US" altLang="ja-JP" sz="1200" dirty="0"/>
              <a:t>)</a:t>
            </a:r>
            <a:r>
              <a:rPr kumimoji="1" lang="ja-JP" altLang="en-US" sz="2800"/>
              <a:t>有効</a:t>
            </a:r>
            <a:endParaRPr kumimoji="1" lang="en-US" altLang="ja-JP" sz="28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499C484-E447-5742-AFD7-28D20C83E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187" y="1567543"/>
            <a:ext cx="2736274" cy="273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940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14E207-BEED-0241-9522-3A64A0BA8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/>
              <a:t>セキュリティの観点からみて理想のラインは？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E9123BD-1245-354A-A97A-222797616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200"/>
              <a:t>間とってこれくらいでは？</a:t>
            </a:r>
            <a:endParaRPr kumimoji="1" lang="en-US" altLang="ja-JP" sz="3200" dirty="0"/>
          </a:p>
          <a:p>
            <a:endParaRPr lang="en-US" altLang="ja-JP" sz="3200" dirty="0"/>
          </a:p>
          <a:p>
            <a:r>
              <a:rPr kumimoji="1" lang="ja-JP" altLang="en-US" sz="3200"/>
              <a:t>近所での心理的安全性を確保し、リスクを共有する</a:t>
            </a:r>
            <a:endParaRPr kumimoji="1" lang="en-US" altLang="ja-JP" sz="3200" dirty="0"/>
          </a:p>
          <a:p>
            <a:r>
              <a:rPr lang="ja-JP" altLang="en-US" sz="3200"/>
              <a:t>あいさつ</a:t>
            </a:r>
            <a:r>
              <a:rPr lang="en-US" altLang="ja-JP" sz="3200" dirty="0"/>
              <a:t>+</a:t>
            </a:r>
            <a:r>
              <a:rPr lang="ja-JP" altLang="en-US" sz="3200"/>
              <a:t>定期的なコミュニケーションの場</a:t>
            </a:r>
            <a:endParaRPr kumimoji="1" lang="en-US" altLang="ja-JP" sz="3200" dirty="0"/>
          </a:p>
        </p:txBody>
      </p:sp>
      <p:pic>
        <p:nvPicPr>
          <p:cNvPr id="4" name="図 3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11FA6775-7B2D-1941-AD93-B7AF50EE9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651" y="1173580"/>
            <a:ext cx="2736274" cy="273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005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14E207-BEED-0241-9522-3A64A0BA8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/>
              <a:t>セキュリティの観点からみて理想のラインは？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E9123BD-1245-354A-A97A-222797616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200"/>
              <a:t>間とってこれくらいでは？</a:t>
            </a:r>
            <a:endParaRPr kumimoji="1" lang="en-US" altLang="ja-JP" sz="3200" dirty="0"/>
          </a:p>
          <a:p>
            <a:endParaRPr lang="en-US" altLang="ja-JP" sz="3200" dirty="0"/>
          </a:p>
          <a:p>
            <a:r>
              <a:rPr lang="ja-JP" altLang="en-US" sz="3200"/>
              <a:t>今回のは私の想像</a:t>
            </a:r>
            <a:endParaRPr lang="en-US" altLang="ja-JP" sz="3200" dirty="0"/>
          </a:p>
          <a:p>
            <a:r>
              <a:rPr lang="ja-JP" altLang="en-US" sz="3200"/>
              <a:t>みんなはどう思うか知りたい</a:t>
            </a:r>
            <a:endParaRPr lang="en-US" altLang="ja-JP" sz="3200" dirty="0"/>
          </a:p>
        </p:txBody>
      </p:sp>
      <p:pic>
        <p:nvPicPr>
          <p:cNvPr id="5" name="図 4" descr="スポーツゲーム が含まれている画像&#10;&#10;自動的に生成された説明">
            <a:extLst>
              <a:ext uri="{FF2B5EF4-FFF2-40B4-BE49-F238E27FC236}">
                <a16:creationId xmlns:a16="http://schemas.microsoft.com/office/drawing/2014/main" id="{4E3B58D1-91ED-E74B-B3F5-79634E0F0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014" y="3756601"/>
            <a:ext cx="2736274" cy="273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88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14E207-BEED-0241-9522-3A64A0BA8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/>
              <a:t>おまけ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E9123BD-1245-354A-A97A-222797616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ja-JP" altLang="en-US" sz="3200"/>
              <a:t>資料の色は少なくしよう</a:t>
            </a:r>
            <a:endParaRPr lang="en-US" altLang="ja-JP" sz="3200" dirty="0"/>
          </a:p>
          <a:p>
            <a:pPr lvl="1">
              <a:lnSpc>
                <a:spcPct val="150000"/>
              </a:lnSpc>
            </a:pPr>
            <a:r>
              <a:rPr lang="ja-JP" altLang="en-US" sz="2800"/>
              <a:t>とくに、</a:t>
            </a:r>
            <a:r>
              <a:rPr lang="ja-JP" altLang="en-US" sz="2800">
                <a:solidFill>
                  <a:srgbClr val="FF0000"/>
                </a:solidFill>
              </a:rPr>
              <a:t>赤字</a:t>
            </a:r>
            <a:r>
              <a:rPr lang="ja-JP" altLang="en-US" sz="2800"/>
              <a:t>で強調は論外</a:t>
            </a:r>
            <a:endParaRPr lang="en-US" altLang="ja-JP" sz="2800" dirty="0"/>
          </a:p>
          <a:p>
            <a:pPr lvl="1">
              <a:lnSpc>
                <a:spcPct val="150000"/>
              </a:lnSpc>
            </a:pPr>
            <a:r>
              <a:rPr lang="ja-JP" altLang="en-US" sz="2800"/>
              <a:t>色ではなく、</a:t>
            </a:r>
            <a:r>
              <a:rPr lang="ja-JP" altLang="en-US" sz="2800" u="sng"/>
              <a:t>テクスチャ等で強調するとよい</a:t>
            </a:r>
            <a:endParaRPr lang="en-US" altLang="ja-JP" sz="2800" u="sng" dirty="0"/>
          </a:p>
          <a:p>
            <a:pPr lvl="1">
              <a:lnSpc>
                <a:spcPct val="150000"/>
              </a:lnSpc>
            </a:pPr>
            <a:r>
              <a:rPr lang="en-US" altLang="ja-JP" sz="2800" dirty="0"/>
              <a:t>e.g. bold, underline, italic</a:t>
            </a:r>
          </a:p>
        </p:txBody>
      </p:sp>
      <p:pic>
        <p:nvPicPr>
          <p:cNvPr id="5" name="図 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F97C100C-1B68-9243-A37B-DE3EB204D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0990" y="322551"/>
            <a:ext cx="2736274" cy="273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01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14E207-BEED-0241-9522-3A64A0BA8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話すこと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E9123BD-1245-354A-A97A-222797616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 b="1">
                <a:latin typeface="Noto Sans JP" panose="020B0500000000000000" pitchFamily="34" charset="-128"/>
                <a:ea typeface="Noto Sans JP" panose="020B0500000000000000" pitchFamily="34" charset="-128"/>
              </a:rPr>
              <a:t>「セキュリティ」とは</a:t>
            </a:r>
            <a:endParaRPr kumimoji="1" lang="en-US" altLang="ja-JP" sz="3600" b="1" dirty="0">
              <a:latin typeface="Noto Sans JP" panose="020B0500000000000000" pitchFamily="34" charset="-128"/>
              <a:ea typeface="Noto Sans JP" panose="020B0500000000000000" pitchFamily="34" charset="-128"/>
            </a:endParaRPr>
          </a:p>
          <a:p>
            <a:r>
              <a:rPr lang="ja-JP" altLang="en-US" sz="3600"/>
              <a:t>「近所付き合い」とは</a:t>
            </a:r>
            <a:endParaRPr kumimoji="1" lang="en-US" altLang="ja-JP" sz="3600" dirty="0"/>
          </a:p>
          <a:p>
            <a:r>
              <a:rPr kumimoji="1" lang="ja-JP" altLang="en-US" sz="3600"/>
              <a:t>田舎における近所付き合い</a:t>
            </a:r>
            <a:endParaRPr kumimoji="1" lang="en-US" altLang="ja-JP" sz="3600" dirty="0"/>
          </a:p>
          <a:p>
            <a:r>
              <a:rPr lang="ja-JP" altLang="en-US" sz="3600"/>
              <a:t>都市部における近所付き合い</a:t>
            </a:r>
            <a:endParaRPr lang="en-US" altLang="ja-JP" sz="3600" dirty="0"/>
          </a:p>
          <a:p>
            <a:r>
              <a:rPr lang="ja-JP" altLang="en-US" sz="3600"/>
              <a:t>近所付き合いにおけるデファクトスタンダード</a:t>
            </a:r>
            <a:endParaRPr lang="en-US" altLang="ja-JP" sz="3600" dirty="0"/>
          </a:p>
          <a:p>
            <a:r>
              <a:rPr kumimoji="1" lang="ja-JP" altLang="en-US" sz="3600"/>
              <a:t>セキュリティの観点からみて理想のラインは？</a:t>
            </a:r>
          </a:p>
        </p:txBody>
      </p:sp>
    </p:spTree>
    <p:extLst>
      <p:ext uri="{BB962C8B-B14F-4D97-AF65-F5344CB8AC3E}">
        <p14:creationId xmlns:p14="http://schemas.microsoft.com/office/powerpoint/2010/main" val="3069452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14E207-BEED-0241-9522-3A64A0BA8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/>
              <a:t>おまけ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E9123BD-1245-354A-A97A-222797616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ja-JP" altLang="en-US" sz="3200"/>
              <a:t>資料の字は少なく・大きくしよう</a:t>
            </a:r>
            <a:endParaRPr lang="en-US" altLang="ja-JP" sz="3200" dirty="0"/>
          </a:p>
          <a:p>
            <a:pPr lvl="1">
              <a:lnSpc>
                <a:spcPct val="150000"/>
              </a:lnSpc>
            </a:pPr>
            <a:r>
              <a:rPr lang="ja-JP" altLang="en-US" sz="2800"/>
              <a:t>文字が多い・小さいと見にくい</a:t>
            </a:r>
            <a:endParaRPr lang="en-US" altLang="ja-JP" sz="2800" dirty="0"/>
          </a:p>
          <a:p>
            <a:pPr lvl="1">
              <a:lnSpc>
                <a:spcPct val="150000"/>
              </a:lnSpc>
            </a:pPr>
            <a:r>
              <a:rPr lang="ja-JP" altLang="en-US" sz="2800"/>
              <a:t>要点だけ大きく書こう</a:t>
            </a:r>
            <a:endParaRPr lang="en-US" altLang="ja-JP" sz="2800" dirty="0"/>
          </a:p>
        </p:txBody>
      </p:sp>
      <p:pic>
        <p:nvPicPr>
          <p:cNvPr id="5" name="図 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F97C100C-1B68-9243-A37B-DE3EB204D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0990" y="322551"/>
            <a:ext cx="2736274" cy="273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00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14E207-BEED-0241-9522-3A64A0BA8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/>
              <a:t>おまけ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E9123BD-1245-354A-A97A-222797616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ja-JP" dirty="0"/>
              <a:t>PowerPoint</a:t>
            </a:r>
            <a:r>
              <a:rPr lang="ja-JP" altLang="en-US"/>
              <a:t>のテーマを使うのは卒業しよう</a:t>
            </a:r>
            <a:endParaRPr lang="en-US" altLang="ja-JP" dirty="0"/>
          </a:p>
          <a:p>
            <a:pPr lvl="1">
              <a:lnSpc>
                <a:spcPct val="150000"/>
              </a:lnSpc>
            </a:pPr>
            <a:r>
              <a:rPr lang="ja-JP" altLang="en-US"/>
              <a:t>純粋にダサい</a:t>
            </a:r>
            <a:endParaRPr lang="en-US" altLang="ja-JP" dirty="0"/>
          </a:p>
          <a:p>
            <a:pPr lvl="1">
              <a:lnSpc>
                <a:spcPct val="150000"/>
              </a:lnSpc>
            </a:pPr>
            <a:r>
              <a:rPr lang="ja-JP" altLang="en-US"/>
              <a:t>レイアウトが微妙で読みにくい</a:t>
            </a:r>
            <a:endParaRPr lang="en-US" altLang="ja-JP" dirty="0"/>
          </a:p>
          <a:p>
            <a:pPr lvl="1">
              <a:lnSpc>
                <a:spcPct val="150000"/>
              </a:lnSpc>
            </a:pPr>
            <a:r>
              <a:rPr lang="ja-JP" altLang="en-US"/>
              <a:t>先述の見にくい色を採用する原因になる</a:t>
            </a:r>
            <a:endParaRPr lang="en-US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CDEF845-F257-A447-B10D-94A1264AC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777" y="209521"/>
            <a:ext cx="6414655" cy="239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38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14E207-BEED-0241-9522-3A64A0BA8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「セキュリティ」とは</a:t>
            </a:r>
            <a:endParaRPr lang="en-US" altLang="ja-JP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E9123BD-1245-354A-A97A-222797616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/>
              <a:t>「セキュリティ」はコンテキストによって指す意味が違う</a:t>
            </a:r>
            <a:endParaRPr lang="en-US" altLang="ja-JP" dirty="0"/>
          </a:p>
          <a:p>
            <a:r>
              <a:rPr kumimoji="1" lang="ja-JP" altLang="en-US"/>
              <a:t>今回の発表ではどのような意味として使うかを共有する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07376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14E207-BEED-0241-9522-3A64A0BA8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「セキュリティ」とは</a:t>
            </a:r>
            <a:endParaRPr lang="en-US" altLang="ja-JP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E9123BD-1245-354A-A97A-222797616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/>
              <a:t>情報セキュリティ</a:t>
            </a:r>
            <a:endParaRPr lang="en-US" altLang="ja-JP" sz="3200" dirty="0"/>
          </a:p>
          <a:p>
            <a:r>
              <a:rPr lang="ja-JP" altLang="en-US" sz="3200"/>
              <a:t>防犯</a:t>
            </a:r>
            <a:r>
              <a:rPr lang="en-US" altLang="ja-JP" sz="3200" dirty="0"/>
              <a:t>(</a:t>
            </a:r>
            <a:r>
              <a:rPr lang="ja-JP" altLang="en-US" sz="3200"/>
              <a:t>能動的防犯</a:t>
            </a:r>
            <a:r>
              <a:rPr lang="en-US" altLang="ja-JP" sz="3200" dirty="0"/>
              <a:t>)</a:t>
            </a:r>
          </a:p>
        </p:txBody>
      </p:sp>
      <p:pic>
        <p:nvPicPr>
          <p:cNvPr id="5" name="図 4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CE450D33-F816-E947-861D-39E562456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980" y="3756602"/>
            <a:ext cx="2736273" cy="2736273"/>
          </a:xfrm>
          <a:prstGeom prst="rect">
            <a:avLst/>
          </a:prstGeom>
        </p:spPr>
      </p:pic>
      <p:pic>
        <p:nvPicPr>
          <p:cNvPr id="9" name="図 8" descr="コンピュータ, ピンク, 女性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A23FF23C-1A7E-2F42-914E-08E19D928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7527" y="692727"/>
            <a:ext cx="2736273" cy="273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36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14E207-BEED-0241-9522-3A64A0BA8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話すこと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E9123BD-1245-354A-A97A-222797616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/>
              <a:t>「セキュリティ」とは</a:t>
            </a:r>
            <a:endParaRPr kumimoji="1" lang="en-US" altLang="ja-JP" sz="3600" dirty="0"/>
          </a:p>
          <a:p>
            <a:r>
              <a:rPr lang="ja-JP" altLang="en-US" sz="3600" b="1">
                <a:latin typeface="Noto Sans JP" panose="020B0500000000000000" pitchFamily="34" charset="-128"/>
                <a:ea typeface="Noto Sans JP" panose="020B0500000000000000" pitchFamily="34" charset="-128"/>
              </a:rPr>
              <a:t>「近所付き合い」とは</a:t>
            </a:r>
            <a:endParaRPr kumimoji="1" lang="en-US" altLang="ja-JP" sz="3600" b="1" dirty="0">
              <a:latin typeface="Noto Sans JP" panose="020B0500000000000000" pitchFamily="34" charset="-128"/>
              <a:ea typeface="Noto Sans JP" panose="020B0500000000000000" pitchFamily="34" charset="-128"/>
            </a:endParaRPr>
          </a:p>
          <a:p>
            <a:r>
              <a:rPr kumimoji="1" lang="ja-JP" altLang="en-US" sz="3600"/>
              <a:t>田舎における近所付き合い</a:t>
            </a:r>
            <a:endParaRPr kumimoji="1" lang="en-US" altLang="ja-JP" sz="3600" dirty="0"/>
          </a:p>
          <a:p>
            <a:r>
              <a:rPr lang="ja-JP" altLang="en-US" sz="3600"/>
              <a:t>都市部における近所付き合い</a:t>
            </a:r>
            <a:endParaRPr lang="en-US" altLang="ja-JP" sz="3600" dirty="0"/>
          </a:p>
          <a:p>
            <a:r>
              <a:rPr lang="ja-JP" altLang="en-US" sz="3600"/>
              <a:t>近所付き合いにおけるデファクトスタンダード</a:t>
            </a:r>
            <a:endParaRPr lang="en-US" altLang="ja-JP" sz="3600" dirty="0"/>
          </a:p>
          <a:p>
            <a:r>
              <a:rPr kumimoji="1" lang="ja-JP" altLang="en-US" sz="3600"/>
              <a:t>セキュリティの観点からみて理想のラインは？</a:t>
            </a:r>
          </a:p>
        </p:txBody>
      </p:sp>
    </p:spTree>
    <p:extLst>
      <p:ext uri="{BB962C8B-B14F-4D97-AF65-F5344CB8AC3E}">
        <p14:creationId xmlns:p14="http://schemas.microsoft.com/office/powerpoint/2010/main" val="521635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14E207-BEED-0241-9522-3A64A0BA8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「近所付き合い」とは</a:t>
            </a:r>
            <a:endParaRPr lang="en-US" altLang="ja-JP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E9123BD-1245-354A-A97A-222797616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200"/>
              <a:t>「近所付き合い」も意味が広い</a:t>
            </a:r>
            <a:endParaRPr kumimoji="1" lang="en-US" altLang="ja-JP" sz="3200" dirty="0"/>
          </a:p>
          <a:p>
            <a:r>
              <a:rPr lang="ja-JP" altLang="en-US" sz="3200"/>
              <a:t>何が近所付き合いなのか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844944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14E207-BEED-0241-9522-3A64A0BA8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「近所付き合い」とは</a:t>
            </a:r>
            <a:endParaRPr lang="en-US" altLang="ja-JP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E9123BD-1245-354A-A97A-222797616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/>
              <a:t>住民の相互認識を高める行動とか</a:t>
            </a:r>
            <a:endParaRPr lang="en-US" altLang="ja-JP" dirty="0"/>
          </a:p>
          <a:p>
            <a:pPr lvl="1"/>
            <a:r>
              <a:rPr lang="ja-JP" altLang="en-US" sz="2800"/>
              <a:t>あいさつ</a:t>
            </a:r>
            <a:endParaRPr lang="en-US" altLang="ja-JP" sz="2800" dirty="0"/>
          </a:p>
          <a:p>
            <a:pPr lvl="1"/>
            <a:r>
              <a:rPr lang="ja-JP" altLang="en-US" sz="2800"/>
              <a:t>お祭り的なイベント</a:t>
            </a:r>
            <a:endParaRPr lang="en-US" altLang="ja-JP" sz="2800" dirty="0"/>
          </a:p>
          <a:p>
            <a:pPr lvl="1"/>
            <a:r>
              <a:rPr lang="ja-JP" altLang="en-US" sz="2800"/>
              <a:t>お土産</a:t>
            </a:r>
            <a:endParaRPr lang="en-US" altLang="ja-JP" sz="2800" dirty="0"/>
          </a:p>
          <a:p>
            <a:pPr lvl="1"/>
            <a:r>
              <a:rPr lang="ja-JP" altLang="en-US" sz="2800"/>
              <a:t>おすそ分け</a:t>
            </a:r>
            <a:endParaRPr lang="en-US" altLang="ja-JP" sz="2800" dirty="0"/>
          </a:p>
          <a:p>
            <a:pPr lvl="1"/>
            <a:r>
              <a:rPr lang="ja-JP" altLang="en-US" sz="2800"/>
              <a:t>ゴミ出し</a:t>
            </a:r>
            <a:endParaRPr lang="en-US" altLang="ja-JP" sz="2800" dirty="0"/>
          </a:p>
        </p:txBody>
      </p:sp>
      <p:pic>
        <p:nvPicPr>
          <p:cNvPr id="5" name="図 4" descr="傘 が含まれている画像&#10;&#10;自動的に生成された説明">
            <a:extLst>
              <a:ext uri="{FF2B5EF4-FFF2-40B4-BE49-F238E27FC236}">
                <a16:creationId xmlns:a16="http://schemas.microsoft.com/office/drawing/2014/main" id="{06EA562F-633C-574F-84FC-8E1965DA6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6750" y="4001294"/>
            <a:ext cx="2736273" cy="2736273"/>
          </a:xfrm>
          <a:prstGeom prst="rect">
            <a:avLst/>
          </a:prstGeom>
        </p:spPr>
      </p:pic>
      <p:pic>
        <p:nvPicPr>
          <p:cNvPr id="10" name="図 9" descr="男 が含まれている画像&#10;&#10;自動的に生成された説明">
            <a:extLst>
              <a:ext uri="{FF2B5EF4-FFF2-40B4-BE49-F238E27FC236}">
                <a16:creationId xmlns:a16="http://schemas.microsoft.com/office/drawing/2014/main" id="{D226E610-D581-B64A-A0F8-9F2263D14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566" y="390020"/>
            <a:ext cx="2736273" cy="273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073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14E207-BEED-0241-9522-3A64A0BA8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話すこと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E9123BD-1245-354A-A97A-222797616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/>
              <a:t>「セキュリティ」とは</a:t>
            </a:r>
            <a:endParaRPr kumimoji="1" lang="en-US" altLang="ja-JP" sz="3600" dirty="0"/>
          </a:p>
          <a:p>
            <a:r>
              <a:rPr lang="ja-JP" altLang="en-US" sz="3600"/>
              <a:t>「近所付き合い」とは</a:t>
            </a:r>
            <a:endParaRPr kumimoji="1" lang="en-US" altLang="ja-JP" sz="3600" dirty="0"/>
          </a:p>
          <a:p>
            <a:r>
              <a:rPr kumimoji="1" lang="ja-JP" altLang="en-US" sz="3600" b="1">
                <a:latin typeface="Noto Sans JP" panose="020B0500000000000000" pitchFamily="34" charset="-128"/>
                <a:ea typeface="Noto Sans JP" panose="020B0500000000000000" pitchFamily="34" charset="-128"/>
              </a:rPr>
              <a:t>田舎における近所付き合い</a:t>
            </a:r>
            <a:endParaRPr kumimoji="1" lang="en-US" altLang="ja-JP" sz="3600" b="1" dirty="0">
              <a:latin typeface="Noto Sans JP" panose="020B0500000000000000" pitchFamily="34" charset="-128"/>
              <a:ea typeface="Noto Sans JP" panose="020B0500000000000000" pitchFamily="34" charset="-128"/>
            </a:endParaRPr>
          </a:p>
          <a:p>
            <a:r>
              <a:rPr lang="ja-JP" altLang="en-US" sz="3600"/>
              <a:t>都市部における近所付き合い</a:t>
            </a:r>
            <a:endParaRPr lang="en-US" altLang="ja-JP" sz="3600" dirty="0"/>
          </a:p>
          <a:p>
            <a:r>
              <a:rPr lang="ja-JP" altLang="en-US" sz="3600"/>
              <a:t>近所付き合いにおけるデファクトスタンダード</a:t>
            </a:r>
            <a:endParaRPr lang="en-US" altLang="ja-JP" sz="3600" dirty="0"/>
          </a:p>
          <a:p>
            <a:r>
              <a:rPr kumimoji="1" lang="ja-JP" altLang="en-US" sz="3600"/>
              <a:t>セキュリティの観点からみて理想のラインは？</a:t>
            </a:r>
          </a:p>
        </p:txBody>
      </p:sp>
    </p:spTree>
    <p:extLst>
      <p:ext uri="{BB962C8B-B14F-4D97-AF65-F5344CB8AC3E}">
        <p14:creationId xmlns:p14="http://schemas.microsoft.com/office/powerpoint/2010/main" val="536010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1047</TotalTime>
  <Words>950</Words>
  <Application>Microsoft Macintosh PowerPoint</Application>
  <PresentationFormat>ワイド画面</PresentationFormat>
  <Paragraphs>171</Paragraphs>
  <Slides>31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31</vt:i4>
      </vt:variant>
    </vt:vector>
  </HeadingPairs>
  <TitlesOfParts>
    <vt:vector size="36" baseType="lpstr">
      <vt:lpstr>Noto Sans JP</vt:lpstr>
      <vt:lpstr>Noto Sans JP Light</vt:lpstr>
      <vt:lpstr>Arial</vt:lpstr>
      <vt:lpstr>游ゴシック</vt:lpstr>
      <vt:lpstr>Office テーマ</vt:lpstr>
      <vt:lpstr>セキュリティの観点から 都市部と田舎の「近所付き合い」</vt:lpstr>
      <vt:lpstr>話すこと</vt:lpstr>
      <vt:lpstr>話すこと</vt:lpstr>
      <vt:lpstr>「セキュリティ」とは</vt:lpstr>
      <vt:lpstr>「セキュリティ」とは</vt:lpstr>
      <vt:lpstr>話すこと</vt:lpstr>
      <vt:lpstr>「近所付き合い」とは</vt:lpstr>
      <vt:lpstr>「近所付き合い」とは</vt:lpstr>
      <vt:lpstr>話すこと</vt:lpstr>
      <vt:lpstr>田舎における近所付き合い</vt:lpstr>
      <vt:lpstr>田舎における近所付き合い</vt:lpstr>
      <vt:lpstr>田舎における近所付き合い</vt:lpstr>
      <vt:lpstr>田舎における近所付き合い</vt:lpstr>
      <vt:lpstr>話すこと</vt:lpstr>
      <vt:lpstr>都市部における近所付き合い</vt:lpstr>
      <vt:lpstr>都市部における近所付き合い</vt:lpstr>
      <vt:lpstr>都市部における近所付き合い</vt:lpstr>
      <vt:lpstr>話すこと</vt:lpstr>
      <vt:lpstr>近所付き合いにおけるデファクトスタンダード</vt:lpstr>
      <vt:lpstr>近所付き合いにおけるデファクトスタンダード</vt:lpstr>
      <vt:lpstr>近所付き合いにおけるデファクトスタンダード</vt:lpstr>
      <vt:lpstr>近所付き合いにおけるデファクトスタンダード</vt:lpstr>
      <vt:lpstr>話すこと</vt:lpstr>
      <vt:lpstr>セキュリティの観点からみて理想のラインは？</vt:lpstr>
      <vt:lpstr>セキュリティの観点からみて理想のラインは？</vt:lpstr>
      <vt:lpstr>セキュリティの観点からみて理想のラインは？</vt:lpstr>
      <vt:lpstr>セキュリティの観点からみて理想のラインは？</vt:lpstr>
      <vt:lpstr>セキュリティの観点からみて理想のラインは？</vt:lpstr>
      <vt:lpstr>おまけ</vt:lpstr>
      <vt:lpstr>おまけ</vt:lpstr>
      <vt:lpstr>おまけ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セキュリティの観点から見た 都市部と田舎の「近所付き合い」</dc:title>
  <dc:creator>末田 貴一</dc:creator>
  <cp:lastModifiedBy>末田 貴一</cp:lastModifiedBy>
  <cp:revision>39</cp:revision>
  <dcterms:created xsi:type="dcterms:W3CDTF">2020-11-18T10:30:27Z</dcterms:created>
  <dcterms:modified xsi:type="dcterms:W3CDTF">2020-11-19T03:57:42Z</dcterms:modified>
</cp:coreProperties>
</file>